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1" r:id="rId2"/>
    <p:sldId id="260" r:id="rId3"/>
    <p:sldId id="264" r:id="rId4"/>
    <p:sldId id="274" r:id="rId5"/>
    <p:sldId id="272" r:id="rId6"/>
    <p:sldId id="266" r:id="rId7"/>
    <p:sldId id="267" r:id="rId8"/>
    <p:sldId id="268" r:id="rId9"/>
    <p:sldId id="269" r:id="rId10"/>
    <p:sldId id="270" r:id="rId11"/>
    <p:sldId id="275" r:id="rId12"/>
    <p:sldId id="276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403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52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3640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226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6624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7866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2089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407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201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409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009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658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373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949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860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230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16C4D-5C9B-472D-BFE7-EE91269DA24E}" type="datetimeFigureOut">
              <a:rPr lang="es-MX" smtClean="0"/>
              <a:pPr/>
              <a:t>27/05/2016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0444C55-D609-47BD-BB14-3AE9A297E3F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886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6909" y="3607691"/>
            <a:ext cx="7612869" cy="1686204"/>
          </a:xfrm>
        </p:spPr>
        <p:txBody>
          <a:bodyPr/>
          <a:lstStyle/>
          <a:p>
            <a:pPr algn="ctr"/>
            <a:r>
              <a:rPr lang="es-MX" sz="40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SERVICIOS INTEGRALES</a:t>
            </a:r>
            <a:endParaRPr lang="es-MX" sz="40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5" name="Picture 22" descr="http://iteatlaxcala.inea.gob.mx/images/stories/itea%20modifica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4089" y="278026"/>
            <a:ext cx="1645205" cy="79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2" descr="Imagen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3488" y="2169602"/>
            <a:ext cx="6196726" cy="212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649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830" y="423470"/>
            <a:ext cx="7629394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latin typeface="Calibri" panose="020F0502020204030204" pitchFamily="34" charset="0"/>
              </a:rPr>
              <a:t>Gratificación en las Plazas de Atención Educativa que apliquen en jornadas especiales y permanentes del PEC.</a:t>
            </a:r>
            <a:r>
              <a:rPr lang="es-MX" dirty="0" smtClean="0">
                <a:latin typeface="Calibri" panose="020F0502020204030204" pitchFamily="34" charset="0"/>
              </a:rPr>
              <a:t/>
            </a:r>
            <a:br>
              <a:rPr lang="es-MX" dirty="0" smtClean="0">
                <a:latin typeface="Calibri" panose="020F0502020204030204" pitchFamily="34" charset="0"/>
              </a:rPr>
            </a:br>
            <a:endParaRPr lang="es-MX" dirty="0">
              <a:latin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386057"/>
            <a:ext cx="8596668" cy="388077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sz="2400" b="1" dirty="0" smtClean="0">
                <a:latin typeface="Calibri" panose="020F0502020204030204" pitchFamily="34" charset="0"/>
              </a:rPr>
              <a:t>El pago de sede de Aplicación para Promotor de Plaza Comunitaria y Apoyo Técnico en las Jornadas del PEC aplicará bajo las siguientes condiciones:</a:t>
            </a:r>
          </a:p>
          <a:p>
            <a:pPr marL="0" indent="0">
              <a:buNone/>
            </a:pPr>
            <a:endParaRPr lang="es-MX" sz="2400" b="1" dirty="0">
              <a:latin typeface="Calibri" panose="020F0502020204030204" pitchFamily="34" charset="0"/>
            </a:endParaRPr>
          </a:p>
          <a:p>
            <a:pPr lvl="0"/>
            <a:r>
              <a:rPr lang="es-MX" sz="2200" dirty="0">
                <a:latin typeface="Calibri" panose="020F0502020204030204" pitchFamily="34" charset="0"/>
              </a:rPr>
              <a:t>La gratificación de </a:t>
            </a:r>
            <a:r>
              <a:rPr lang="es-MX" sz="2200" dirty="0" smtClean="0">
                <a:latin typeface="Calibri" panose="020F0502020204030204" pitchFamily="34" charset="0"/>
              </a:rPr>
              <a:t>$ 200.00 por sede de aplicación, siendo  2 sedes mensuales </a:t>
            </a:r>
            <a:r>
              <a:rPr lang="es-MX" sz="2200" dirty="0">
                <a:latin typeface="Calibri" panose="020F0502020204030204" pitchFamily="34" charset="0"/>
              </a:rPr>
              <a:t>como máximo, reguladas bajo la validación de la misma en el SASA para el </a:t>
            </a:r>
            <a:r>
              <a:rPr lang="es-MX" sz="2200" dirty="0" smtClean="0">
                <a:latin typeface="Calibri" panose="020F0502020204030204" pitchFamily="34" charset="0"/>
              </a:rPr>
              <a:t>PEC. </a:t>
            </a:r>
            <a:r>
              <a:rPr lang="es-MX" sz="2200" dirty="0">
                <a:latin typeface="Calibri" panose="020F0502020204030204" pitchFamily="34" charset="0"/>
              </a:rPr>
              <a:t>Las aplicaciones serán en la Plaza Comunitaria y el aplicador será el Apoyo Técnico.</a:t>
            </a:r>
          </a:p>
          <a:p>
            <a:pPr lvl="0"/>
            <a:r>
              <a:rPr lang="es-MX" sz="2200" dirty="0">
                <a:latin typeface="Calibri" panose="020F0502020204030204" pitchFamily="34" charset="0"/>
              </a:rPr>
              <a:t>La </a:t>
            </a:r>
            <a:r>
              <a:rPr lang="es-MX" sz="2200" dirty="0" smtClean="0">
                <a:latin typeface="Calibri" panose="020F0502020204030204" pitchFamily="34" charset="0"/>
              </a:rPr>
              <a:t>gratificación de $ 200.00 por sede de aplicación,  siendo 2 sedes mensuales como máximo, reguladas bajo la validación de la misma en el SASA para el PEC. </a:t>
            </a:r>
            <a:r>
              <a:rPr lang="es-MX" sz="2200" dirty="0">
                <a:latin typeface="Calibri" panose="020F0502020204030204" pitchFamily="34" charset="0"/>
              </a:rPr>
              <a:t>Las aplicaciones serán </a:t>
            </a:r>
            <a:r>
              <a:rPr lang="es-MX" sz="2200" dirty="0" smtClean="0">
                <a:latin typeface="Calibri" panose="020F0502020204030204" pitchFamily="34" charset="0"/>
              </a:rPr>
              <a:t>fuera de la </a:t>
            </a:r>
            <a:r>
              <a:rPr lang="es-MX" sz="2200" dirty="0">
                <a:latin typeface="Calibri" panose="020F0502020204030204" pitchFamily="34" charset="0"/>
              </a:rPr>
              <a:t>Plaza Comunitaria y el aplicador será el </a:t>
            </a:r>
            <a:r>
              <a:rPr lang="es-MX" sz="2200" dirty="0" smtClean="0">
                <a:latin typeface="Calibri" panose="020F0502020204030204" pitchFamily="34" charset="0"/>
              </a:rPr>
              <a:t>Promotor . </a:t>
            </a:r>
          </a:p>
          <a:p>
            <a:pPr marL="0" lvl="0" indent="0">
              <a:buNone/>
            </a:pPr>
            <a:endParaRPr lang="es-MX" sz="2200" dirty="0" smtClean="0">
              <a:latin typeface="Calibri" panose="020F0502020204030204" pitchFamily="34" charset="0"/>
            </a:endParaRPr>
          </a:p>
          <a:p>
            <a:r>
              <a:rPr lang="es-MX" sz="2400" b="1" dirty="0">
                <a:latin typeface="Calibri" panose="020F0502020204030204" pitchFamily="34" charset="0"/>
              </a:rPr>
              <a:t>El pago mensual unificado de $ 1000.00 a cada figura de Plaza </a:t>
            </a:r>
            <a:r>
              <a:rPr lang="es-MX" sz="2400" b="1" dirty="0" smtClean="0">
                <a:latin typeface="Calibri" panose="020F0502020204030204" pitchFamily="34" charset="0"/>
              </a:rPr>
              <a:t>Comunitaria se realizará por única ocasión en el mes de Junio, fecha tentativa 10 de Junio.</a:t>
            </a:r>
            <a:endParaRPr lang="es-MX" sz="2400" b="1" dirty="0">
              <a:latin typeface="Calibri" panose="020F0502020204030204" pitchFamily="34" charset="0"/>
            </a:endParaRPr>
          </a:p>
          <a:p>
            <a:pPr lvl="0"/>
            <a:endParaRPr lang="es-MX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81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latin typeface="Calibri" panose="020F0502020204030204" pitchFamily="34" charset="0"/>
              </a:rPr>
              <a:t>Para aplicar lo anterior es necesario considerar lo siguiente:</a:t>
            </a:r>
            <a:endParaRPr lang="es-MX" b="1" dirty="0">
              <a:latin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70517" y="2076537"/>
            <a:ext cx="8596668" cy="4324263"/>
          </a:xfrm>
        </p:spPr>
        <p:txBody>
          <a:bodyPr>
            <a:normAutofit fontScale="70000" lnSpcReduction="20000"/>
          </a:bodyPr>
          <a:lstStyle/>
          <a:p>
            <a:endParaRPr lang="es-MX" sz="2300" dirty="0" smtClean="0">
              <a:latin typeface="Calibri" panose="020F0502020204030204" pitchFamily="34" charset="0"/>
            </a:endParaRPr>
          </a:p>
          <a:p>
            <a:r>
              <a:rPr lang="es-MX" sz="2600" dirty="0" smtClean="0">
                <a:latin typeface="Calibri" panose="020F0502020204030204" pitchFamily="34" charset="0"/>
              </a:rPr>
              <a:t>Cumplir con los horarios establecidos en cada una de las Plazas Comunitarias.</a:t>
            </a:r>
          </a:p>
          <a:p>
            <a:pPr marL="0" indent="0">
              <a:buNone/>
            </a:pPr>
            <a:endParaRPr lang="es-MX" sz="2600" dirty="0">
              <a:latin typeface="Calibri" panose="020F0502020204030204" pitchFamily="34" charset="0"/>
            </a:endParaRPr>
          </a:p>
          <a:p>
            <a:r>
              <a:rPr lang="es-MX" sz="2600" dirty="0" smtClean="0">
                <a:latin typeface="Calibri" panose="020F0502020204030204" pitchFamily="34" charset="0"/>
              </a:rPr>
              <a:t>No </a:t>
            </a:r>
            <a:r>
              <a:rPr lang="es-MX" sz="2600" dirty="0">
                <a:latin typeface="Calibri" panose="020F0502020204030204" pitchFamily="34" charset="0"/>
              </a:rPr>
              <a:t>deberá rebasar mas de 4 Aplicaciones al mes, para no entorpecer las actividades del Programa Regular y para </a:t>
            </a:r>
            <a:r>
              <a:rPr lang="es-MX" sz="2600" dirty="0" smtClean="0">
                <a:latin typeface="Calibri" panose="020F0502020204030204" pitchFamily="34" charset="0"/>
              </a:rPr>
              <a:t>no ser observados por parte </a:t>
            </a:r>
            <a:r>
              <a:rPr lang="es-MX" sz="2600" dirty="0">
                <a:latin typeface="Calibri" panose="020F0502020204030204" pitchFamily="34" charset="0"/>
              </a:rPr>
              <a:t>de Oficinas Centrales. </a:t>
            </a:r>
            <a:endParaRPr lang="es-MX" sz="2600" dirty="0" smtClean="0">
              <a:latin typeface="Calibri" panose="020F0502020204030204" pitchFamily="34" charset="0"/>
            </a:endParaRPr>
          </a:p>
          <a:p>
            <a:endParaRPr lang="es-MX" sz="2600" dirty="0" smtClean="0">
              <a:latin typeface="Calibri" panose="020F0502020204030204" pitchFamily="34" charset="0"/>
            </a:endParaRPr>
          </a:p>
          <a:p>
            <a:r>
              <a:rPr lang="es-MX" sz="2600" dirty="0" smtClean="0">
                <a:latin typeface="Calibri" panose="020F0502020204030204" pitchFamily="34" charset="0"/>
              </a:rPr>
              <a:t>El nombre de la Sede de Aplicación con el que se tiene que realizar el proceso de Alta en SASA queda de la siguiente manera: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2600" b="1" dirty="0" smtClean="0">
                <a:latin typeface="Calibri" panose="020F0502020204030204" pitchFamily="34" charset="0"/>
              </a:rPr>
              <a:t>SEDE TLAXCALA, SEDE SAN PABLO, SEDE TEOLOCHOLCO, SEDE IXTACUIXTLA.</a:t>
            </a:r>
          </a:p>
          <a:p>
            <a:pPr marL="0" indent="0">
              <a:buNone/>
            </a:pPr>
            <a:endParaRPr lang="es-MX" sz="2600" b="1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2600" dirty="0" smtClean="0">
                <a:latin typeface="Calibri" panose="020F0502020204030204" pitchFamily="34" charset="0"/>
              </a:rPr>
              <a:t>El nombre de la Sede de Aplicación para el resto de las programadas y con el que se tiene que realizar el proceso de Alta     en </a:t>
            </a:r>
            <a:r>
              <a:rPr lang="es-MX" sz="2600" dirty="0" err="1" smtClean="0">
                <a:latin typeface="Calibri" panose="020F0502020204030204" pitchFamily="34" charset="0"/>
              </a:rPr>
              <a:t>Sasa</a:t>
            </a:r>
            <a:r>
              <a:rPr lang="es-MX" sz="2600" dirty="0" smtClean="0">
                <a:latin typeface="Calibri" panose="020F0502020204030204" pitchFamily="34" charset="0"/>
              </a:rPr>
              <a:t> queda de la siguiente manera: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2600" b="1" dirty="0" smtClean="0">
                <a:latin typeface="Calibri" panose="020F0502020204030204" pitchFamily="34" charset="0"/>
              </a:rPr>
              <a:t>PLAZA COMUNITARIA DE AMAXAC, PLAZA COMUNITARIA DE SANCTORUM, PLAZA COMUNITARIA DE TECOPILCO.  </a:t>
            </a:r>
          </a:p>
          <a:p>
            <a:endParaRPr lang="es-MX" sz="26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9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7789" y="1709830"/>
            <a:ext cx="8596668" cy="3880773"/>
          </a:xfrm>
        </p:spPr>
        <p:txBody>
          <a:bodyPr>
            <a:normAutofit fontScale="55000" lnSpcReduction="20000"/>
          </a:bodyPr>
          <a:lstStyle/>
          <a:p>
            <a:r>
              <a:rPr lang="es-MX" sz="3400" dirty="0">
                <a:latin typeface="Calibri" panose="020F0502020204030204" pitchFamily="34" charset="0"/>
              </a:rPr>
              <a:t>Se sugiere no aplicar más de 10 exámenes en línea por evento, debido a que no se pagarán los adicionales, y para dar la atención y que el participante no tenga que esperar es recomendable otorgar el examen en papel</a:t>
            </a:r>
            <a:r>
              <a:rPr lang="es-MX" sz="3400" dirty="0" smtClean="0">
                <a:latin typeface="Calibri" panose="020F0502020204030204" pitchFamily="34" charset="0"/>
              </a:rPr>
              <a:t>.</a:t>
            </a:r>
          </a:p>
          <a:p>
            <a:endParaRPr lang="es-MX" sz="3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es-MX" sz="3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El </a:t>
            </a: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horario de las Plazas Comunitarias para el día sábado en Jornada de PROSPERA, será de 10 a 18 </a:t>
            </a:r>
            <a:r>
              <a:rPr lang="es-MX" sz="3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hrs</a:t>
            </a: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. Sin embargo si a las 16:15 no hubiera ningún participante más la Plaza dará por concluida la sede</a:t>
            </a:r>
            <a:r>
              <a:rPr lang="es-MX" sz="3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.</a:t>
            </a:r>
          </a:p>
          <a:p>
            <a:pPr lvl="0">
              <a:buClr>
                <a:srgbClr val="90C226"/>
              </a:buClr>
            </a:pPr>
            <a:endParaRPr lang="es-MX" sz="3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No se considerará gratificación para la sedes donde no haya presencia de participantes</a:t>
            </a:r>
            <a:r>
              <a:rPr lang="es-MX" sz="3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endParaRPr lang="es-MX" sz="3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Lo anterior tendrá vigencia hasta que la Dirección General del ITEA, así lo determine.</a:t>
            </a:r>
          </a:p>
          <a:p>
            <a:pPr lvl="0">
              <a:buClr>
                <a:srgbClr val="90C226"/>
              </a:buClr>
            </a:pPr>
            <a:endParaRPr lang="es-MX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endParaRPr lang="es-MX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180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830" y="423470"/>
            <a:ext cx="7629394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latin typeface="Calibri" panose="020F0502020204030204" pitchFamily="34" charset="0"/>
              </a:rPr>
              <a:t>Gratificación en las Plazas de Servicios Integrales que apliquen en jornadas especiales y permanentes del PEC.</a:t>
            </a:r>
            <a:r>
              <a:rPr lang="es-MX" dirty="0" smtClean="0">
                <a:latin typeface="Calibri" panose="020F0502020204030204" pitchFamily="34" charset="0"/>
              </a:rPr>
              <a:t/>
            </a:r>
            <a:br>
              <a:rPr lang="es-MX" dirty="0" smtClean="0">
                <a:latin typeface="Calibri" panose="020F0502020204030204" pitchFamily="34" charset="0"/>
              </a:rPr>
            </a:br>
            <a:endParaRPr lang="es-MX" dirty="0">
              <a:latin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386057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sz="2400" b="1" dirty="0" smtClean="0">
                <a:latin typeface="Calibri" panose="020F0502020204030204" pitchFamily="34" charset="0"/>
              </a:rPr>
              <a:t>El pago de sede de Aplicación para Promotor de Plaza Comunitaria y Apoyo Técnico en las Jornadas del PEC aplicará bajo las siguientes condiciones:</a:t>
            </a:r>
          </a:p>
          <a:p>
            <a:pPr marL="0" indent="0">
              <a:buNone/>
            </a:pPr>
            <a:endParaRPr lang="es-MX" sz="2400" b="1" dirty="0">
              <a:latin typeface="Calibri" panose="020F0502020204030204" pitchFamily="34" charset="0"/>
            </a:endParaRPr>
          </a:p>
          <a:p>
            <a:pPr lvl="0"/>
            <a:r>
              <a:rPr lang="es-MX" sz="2200" dirty="0">
                <a:latin typeface="Calibri" panose="020F0502020204030204" pitchFamily="34" charset="0"/>
              </a:rPr>
              <a:t>La gratificación de </a:t>
            </a:r>
            <a:r>
              <a:rPr lang="es-MX" sz="2200" dirty="0" smtClean="0">
                <a:latin typeface="Calibri" panose="020F0502020204030204" pitchFamily="34" charset="0"/>
              </a:rPr>
              <a:t>$ 200.00 por sede de aplicación, siendo  4 sedes mensuales </a:t>
            </a:r>
            <a:r>
              <a:rPr lang="es-MX" sz="2200" dirty="0">
                <a:latin typeface="Calibri" panose="020F0502020204030204" pitchFamily="34" charset="0"/>
              </a:rPr>
              <a:t>como máximo, reguladas bajo la validación de la misma en el SASA para el </a:t>
            </a:r>
            <a:r>
              <a:rPr lang="es-MX" sz="2200" dirty="0" smtClean="0">
                <a:latin typeface="Calibri" panose="020F0502020204030204" pitchFamily="34" charset="0"/>
              </a:rPr>
              <a:t>PEC. </a:t>
            </a:r>
            <a:r>
              <a:rPr lang="es-MX" sz="2200" dirty="0">
                <a:latin typeface="Calibri" panose="020F0502020204030204" pitchFamily="34" charset="0"/>
              </a:rPr>
              <a:t>Las aplicaciones serán en la Plaza Comunitaria y el aplicador será el Apoyo Técnico.</a:t>
            </a:r>
          </a:p>
          <a:p>
            <a:pPr lvl="0"/>
            <a:r>
              <a:rPr lang="es-MX" sz="2200" dirty="0">
                <a:latin typeface="Calibri" panose="020F0502020204030204" pitchFamily="34" charset="0"/>
              </a:rPr>
              <a:t>La </a:t>
            </a:r>
            <a:r>
              <a:rPr lang="es-MX" sz="2200" dirty="0" smtClean="0">
                <a:latin typeface="Calibri" panose="020F0502020204030204" pitchFamily="34" charset="0"/>
              </a:rPr>
              <a:t>gratificación de $ 200.00 por sede de aplicación,  siendo 4 sedes mensuales como máximo, reguladas bajo la validación de la misma en el SASA para el PEC. </a:t>
            </a:r>
            <a:r>
              <a:rPr lang="es-MX" sz="2200" dirty="0">
                <a:latin typeface="Calibri" panose="020F0502020204030204" pitchFamily="34" charset="0"/>
              </a:rPr>
              <a:t>Las aplicaciones serán </a:t>
            </a:r>
            <a:r>
              <a:rPr lang="es-MX" sz="2200" dirty="0" smtClean="0">
                <a:latin typeface="Calibri" panose="020F0502020204030204" pitchFamily="34" charset="0"/>
              </a:rPr>
              <a:t>fuera de la </a:t>
            </a:r>
            <a:r>
              <a:rPr lang="es-MX" sz="2200" dirty="0">
                <a:latin typeface="Calibri" panose="020F0502020204030204" pitchFamily="34" charset="0"/>
              </a:rPr>
              <a:t>Plaza Comunitaria y el aplicador será el </a:t>
            </a:r>
            <a:r>
              <a:rPr lang="es-MX" sz="2200" dirty="0" smtClean="0">
                <a:latin typeface="Calibri" panose="020F0502020204030204" pitchFamily="34" charset="0"/>
              </a:rPr>
              <a:t>Promotor . </a:t>
            </a:r>
            <a:endParaRPr lang="es-MX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36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latin typeface="Calibri" panose="020F0502020204030204" pitchFamily="34" charset="0"/>
              </a:rPr>
              <a:t>Para aplicar lo anterior es necesario considerar lo siguiente:</a:t>
            </a:r>
            <a:endParaRPr lang="es-MX" b="1" dirty="0">
              <a:latin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70517" y="2076537"/>
            <a:ext cx="8596668" cy="4324263"/>
          </a:xfrm>
        </p:spPr>
        <p:txBody>
          <a:bodyPr>
            <a:normAutofit fontScale="70000" lnSpcReduction="20000"/>
          </a:bodyPr>
          <a:lstStyle/>
          <a:p>
            <a:endParaRPr lang="es-MX" sz="2300" dirty="0" smtClean="0">
              <a:latin typeface="Calibri" panose="020F0502020204030204" pitchFamily="34" charset="0"/>
            </a:endParaRPr>
          </a:p>
          <a:p>
            <a:r>
              <a:rPr lang="es-MX" sz="2600" dirty="0" smtClean="0">
                <a:latin typeface="Calibri" panose="020F0502020204030204" pitchFamily="34" charset="0"/>
              </a:rPr>
              <a:t>Cumplir con los horarios establecidos en cada una de las Plazas Comunitarias.</a:t>
            </a:r>
          </a:p>
          <a:p>
            <a:pPr marL="0" indent="0">
              <a:buNone/>
            </a:pPr>
            <a:endParaRPr lang="es-MX" sz="2600" dirty="0">
              <a:latin typeface="Calibri" panose="020F0502020204030204" pitchFamily="34" charset="0"/>
            </a:endParaRPr>
          </a:p>
          <a:p>
            <a:r>
              <a:rPr lang="es-MX" sz="2600" dirty="0" smtClean="0">
                <a:latin typeface="Calibri" panose="020F0502020204030204" pitchFamily="34" charset="0"/>
              </a:rPr>
              <a:t>No </a:t>
            </a:r>
            <a:r>
              <a:rPr lang="es-MX" sz="2600" dirty="0">
                <a:latin typeface="Calibri" panose="020F0502020204030204" pitchFamily="34" charset="0"/>
              </a:rPr>
              <a:t>deberá rebasar mas de 4 Aplicaciones al mes, para no entorpecer las actividades del Programa Regular y para </a:t>
            </a:r>
            <a:r>
              <a:rPr lang="es-MX" sz="2600" dirty="0" smtClean="0">
                <a:latin typeface="Calibri" panose="020F0502020204030204" pitchFamily="34" charset="0"/>
              </a:rPr>
              <a:t>no ser observados por parte </a:t>
            </a:r>
            <a:r>
              <a:rPr lang="es-MX" sz="2600" dirty="0">
                <a:latin typeface="Calibri" panose="020F0502020204030204" pitchFamily="34" charset="0"/>
              </a:rPr>
              <a:t>de Oficinas Centrales. </a:t>
            </a:r>
            <a:endParaRPr lang="es-MX" sz="2600" dirty="0" smtClean="0">
              <a:latin typeface="Calibri" panose="020F0502020204030204" pitchFamily="34" charset="0"/>
            </a:endParaRPr>
          </a:p>
          <a:p>
            <a:endParaRPr lang="es-MX" sz="2600" dirty="0" smtClean="0">
              <a:latin typeface="Calibri" panose="020F0502020204030204" pitchFamily="34" charset="0"/>
            </a:endParaRPr>
          </a:p>
          <a:p>
            <a:r>
              <a:rPr lang="es-MX" sz="2600" dirty="0" smtClean="0">
                <a:latin typeface="Calibri" panose="020F0502020204030204" pitchFamily="34" charset="0"/>
              </a:rPr>
              <a:t>El nombre de la Sede de Aplicación con el que se tiene que realizar el proceso de Alta en SASA queda de la siguiente manera: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2600" b="1" dirty="0" smtClean="0">
                <a:latin typeface="Calibri" panose="020F0502020204030204" pitchFamily="34" charset="0"/>
              </a:rPr>
              <a:t>SEDE TLAXCALA, SEDE SAN PABLO, SEDE TEOLOCHOLCO, SEDE IXTACUIXTLA.</a:t>
            </a:r>
          </a:p>
          <a:p>
            <a:pPr marL="0" indent="0">
              <a:buNone/>
            </a:pPr>
            <a:endParaRPr lang="es-MX" sz="2600" b="1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MX" sz="2600" dirty="0" smtClean="0">
                <a:latin typeface="Calibri" panose="020F0502020204030204" pitchFamily="34" charset="0"/>
              </a:rPr>
              <a:t>El nombre de la Sede de Aplicación para el resto de las programadas y con el que se tiene que realizar el proceso de Alta     en </a:t>
            </a:r>
            <a:r>
              <a:rPr lang="es-MX" sz="2600" dirty="0" err="1" smtClean="0">
                <a:latin typeface="Calibri" panose="020F0502020204030204" pitchFamily="34" charset="0"/>
              </a:rPr>
              <a:t>Sasa</a:t>
            </a:r>
            <a:r>
              <a:rPr lang="es-MX" sz="2600" dirty="0" smtClean="0">
                <a:latin typeface="Calibri" panose="020F0502020204030204" pitchFamily="34" charset="0"/>
              </a:rPr>
              <a:t> queda de la siguiente manera: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2600" b="1" dirty="0" smtClean="0">
                <a:latin typeface="Calibri" panose="020F0502020204030204" pitchFamily="34" charset="0"/>
              </a:rPr>
              <a:t>PLAZA COMUNITARIA DE AMAXAC, PLAZA COMUNITARIA DE SANCTORUM, PLAZA COMUNITARIA DE TECOPILCO.  </a:t>
            </a:r>
          </a:p>
          <a:p>
            <a:endParaRPr lang="es-MX" sz="26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5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7789" y="1709830"/>
            <a:ext cx="8596668" cy="3880773"/>
          </a:xfrm>
        </p:spPr>
        <p:txBody>
          <a:bodyPr>
            <a:normAutofit fontScale="55000" lnSpcReduction="20000"/>
          </a:bodyPr>
          <a:lstStyle/>
          <a:p>
            <a:r>
              <a:rPr lang="es-MX" sz="3400" dirty="0">
                <a:latin typeface="Calibri" panose="020F0502020204030204" pitchFamily="34" charset="0"/>
              </a:rPr>
              <a:t>Se sugiere no aplicar más de 10 exámenes en línea por evento, debido a que no se pagarán los adicionales, y para dar la atención y que el participante no tenga que esperar es recomendable otorgar el examen en papel</a:t>
            </a:r>
            <a:r>
              <a:rPr lang="es-MX" sz="3400" dirty="0" smtClean="0">
                <a:latin typeface="Calibri" panose="020F0502020204030204" pitchFamily="34" charset="0"/>
              </a:rPr>
              <a:t>.</a:t>
            </a:r>
          </a:p>
          <a:p>
            <a:endParaRPr lang="es-MX" sz="3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es-MX" sz="3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El </a:t>
            </a: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horario de las Plazas Comunitarias para el día sábado en Jornada de PROSPERA, será de 10 a 18 </a:t>
            </a:r>
            <a:r>
              <a:rPr lang="es-MX" sz="3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hrs</a:t>
            </a: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. Sin embargo si a las 16:15 no hubiera ningún participante más la Plaza dará por concluida la sede</a:t>
            </a:r>
            <a:r>
              <a:rPr lang="es-MX" sz="3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.</a:t>
            </a:r>
          </a:p>
          <a:p>
            <a:pPr lvl="0">
              <a:buClr>
                <a:srgbClr val="90C226"/>
              </a:buClr>
            </a:pPr>
            <a:endParaRPr lang="es-MX" sz="3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No se considerará gratificación para la sedes donde no haya presencia de participantes</a:t>
            </a:r>
            <a:r>
              <a:rPr lang="es-MX" sz="3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endParaRPr lang="es-MX" sz="3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r>
              <a:rPr lang="es-MX" sz="3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</a:rPr>
              <a:t>Lo anterior tendrá vigencia hasta que la Dirección General del ITEA, así lo determine.</a:t>
            </a:r>
          </a:p>
          <a:p>
            <a:pPr lvl="0">
              <a:buClr>
                <a:srgbClr val="90C226"/>
              </a:buClr>
            </a:pPr>
            <a:endParaRPr lang="es-MX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pPr lvl="0">
              <a:buClr>
                <a:srgbClr val="90C226"/>
              </a:buClr>
            </a:pPr>
            <a:endParaRPr lang="es-MX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965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6909" y="3607691"/>
            <a:ext cx="7612869" cy="1686204"/>
          </a:xfrm>
        </p:spPr>
        <p:txBody>
          <a:bodyPr/>
          <a:lstStyle/>
          <a:p>
            <a:pPr algn="ctr"/>
            <a:r>
              <a:rPr lang="es-MX" sz="40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ATENCIÓN EDUCATIVA</a:t>
            </a:r>
            <a:endParaRPr lang="es-MX" sz="40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5" name="Picture 22" descr="http://iteatlaxcala.inea.gob.mx/images/stories/itea%20modifica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4089" y="278026"/>
            <a:ext cx="1645205" cy="79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2" descr="Imagen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3488" y="2169602"/>
            <a:ext cx="6196726" cy="212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3398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8499" y="53740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APOYOS ECONÓMICOS A FIGURAS SOLIDARIAS DE PLAZAS DE ATENCIÓN </a:t>
            </a:r>
            <a:r>
              <a:rPr lang="es-MX" b="1" dirty="0" smtClean="0">
                <a:latin typeface="Calibri" panose="020F0502020204030204" pitchFamily="34" charset="0"/>
              </a:rPr>
              <a:t>EDUCATIVA</a:t>
            </a:r>
            <a:r>
              <a:rPr lang="es-MX" b="1" dirty="0" smtClean="0"/>
              <a:t>, EN COLABORACIÓN Y EN DESARROLLO. (ADSL)</a:t>
            </a:r>
            <a:endParaRPr lang="es-MX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796" y="2625641"/>
            <a:ext cx="9568075" cy="403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92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42" y="1624263"/>
            <a:ext cx="9614584" cy="452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00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58499" y="537406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APOYOS ECONÓMICOS A FIGURAS SOLIDARIAS DE PLAZAS DE ATENCIÓN </a:t>
            </a:r>
            <a:r>
              <a:rPr lang="es-MX" b="1" dirty="0" smtClean="0">
                <a:latin typeface="Calibri" panose="020F0502020204030204" pitchFamily="34" charset="0"/>
              </a:rPr>
              <a:t>EDUCATIVA</a:t>
            </a:r>
            <a:r>
              <a:rPr lang="es-MX" b="1" dirty="0" smtClean="0"/>
              <a:t>, EN COLABORACIÓN Y EN DESARROLLO. (RED SATELITAL)</a:t>
            </a:r>
            <a:endParaRPr lang="es-MX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66" y="2800544"/>
            <a:ext cx="9945146" cy="360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7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21" y="794083"/>
            <a:ext cx="9000353" cy="336884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143000" y="4788568"/>
            <a:ext cx="75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s-MX" b="1" dirty="0" smtClean="0"/>
              <a:t>El apoyo máximo a otorgar por productividad es de $5,500.00 pesos mensuales, validado y controlado desde el SASA.</a:t>
            </a:r>
          </a:p>
          <a:p>
            <a:endParaRPr lang="es-MX" b="1" dirty="0" smtClean="0"/>
          </a:p>
          <a:p>
            <a:pPr marL="342900" indent="-342900">
              <a:buAutoNum type="arabicParenR"/>
            </a:pPr>
            <a:r>
              <a:rPr lang="es-MX" b="1" dirty="0" smtClean="0"/>
              <a:t>El apoyo por certificado entregado se gratificará previa validación de SASA.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8485714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Personalizado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1562</TotalTime>
  <Words>882</Words>
  <Application>Microsoft Office PowerPoint</Application>
  <PresentationFormat>Panorámica</PresentationFormat>
  <Paragraphs>57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Faceta</vt:lpstr>
      <vt:lpstr>SERVICIOS INTEGRALES</vt:lpstr>
      <vt:lpstr>Gratificación en las Plazas de Servicios Integrales que apliquen en jornadas especiales y permanentes del PEC. </vt:lpstr>
      <vt:lpstr>Para aplicar lo anterior es necesario considerar lo siguiente:</vt:lpstr>
      <vt:lpstr>Presentación de PowerPoint</vt:lpstr>
      <vt:lpstr>ATENCIÓN EDUCATIVA</vt:lpstr>
      <vt:lpstr>APOYOS ECONÓMICOS A FIGURAS SOLIDARIAS DE PLAZAS DE ATENCIÓN EDUCATIVA, EN COLABORACIÓN Y EN DESARROLLO. (ADSL)</vt:lpstr>
      <vt:lpstr>Presentación de PowerPoint</vt:lpstr>
      <vt:lpstr>APOYOS ECONÓMICOS A FIGURAS SOLIDARIAS DE PLAZAS DE ATENCIÓN EDUCATIVA, EN COLABORACIÓN Y EN DESARROLLO. (RED SATELITAL)</vt:lpstr>
      <vt:lpstr>Presentación de PowerPoint</vt:lpstr>
      <vt:lpstr>Gratificación en las Plazas de Atención Educativa que apliquen en jornadas especiales y permanentes del PEC. </vt:lpstr>
      <vt:lpstr>Para aplicar lo anterior es necesario considerar lo siguiente: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 Esquema de Plazas Comunitarias de Atención Educativa</dc:title>
  <dc:creator>Plazas Comunitarias Tlaxcala</dc:creator>
  <cp:lastModifiedBy>Joaquin Tapia</cp:lastModifiedBy>
  <cp:revision>67</cp:revision>
  <dcterms:created xsi:type="dcterms:W3CDTF">2016-05-22T16:47:58Z</dcterms:created>
  <dcterms:modified xsi:type="dcterms:W3CDTF">2016-05-27T22:24:16Z</dcterms:modified>
</cp:coreProperties>
</file>